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67" r:id="rId5"/>
    <p:sldId id="263" r:id="rId6"/>
    <p:sldId id="273" r:id="rId7"/>
    <p:sldId id="275" r:id="rId8"/>
    <p:sldId id="276" r:id="rId9"/>
    <p:sldId id="277" r:id="rId10"/>
    <p:sldId id="274" r:id="rId11"/>
    <p:sldId id="272" r:id="rId12"/>
    <p:sldId id="27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" y="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063E08-34A8-414B-9191-4CF07CDBFD0A}"/>
              </a:ext>
            </a:extLst>
          </p:cNvPr>
          <p:cNvSpPr/>
          <p:nvPr/>
        </p:nvSpPr>
        <p:spPr>
          <a:xfrm>
            <a:off x="8499643" y="6550223"/>
            <a:ext cx="36923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 v2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E3DD20-4D74-40B6-9852-795704B077DA}"/>
              </a:ext>
            </a:extLst>
          </p:cNvPr>
          <p:cNvSpPr/>
          <p:nvPr/>
        </p:nvSpPr>
        <p:spPr>
          <a:xfrm>
            <a:off x="86134" y="135568"/>
            <a:ext cx="119881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reduceToVectors</a:t>
            </a:r>
            <a:r>
              <a:rPr lang="en-US" sz="1600" dirty="0"/>
              <a:t>() and scaling notes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Because EVI composite from Landsat is at 110m/pixel scale, try using a single </a:t>
            </a:r>
            <a:r>
              <a:rPr lang="en-US" sz="1600" dirty="0" err="1"/>
              <a:t>landsat</a:t>
            </a:r>
            <a:r>
              <a:rPr lang="en-US" sz="1600" dirty="0"/>
              <a:t> image at 30m/pixel scale and running center pivot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Unfortunately, the same problem: there are blue (</a:t>
            </a:r>
            <a:r>
              <a:rPr lang="en-US" sz="1600" dirty="0" err="1"/>
              <a:t>reprojected</a:t>
            </a:r>
            <a:r>
              <a:rPr lang="en-US" sz="1600" dirty="0"/>
              <a:t>) pixels where red (un </a:t>
            </a:r>
            <a:r>
              <a:rPr lang="en-US" sz="1600" dirty="0" err="1"/>
              <a:t>reprojected</a:t>
            </a:r>
            <a:r>
              <a:rPr lang="en-US" sz="1600" dirty="0"/>
              <a:t>) pixels don’t show up, and vice versa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23647B-B359-4708-A71D-46EE5A8940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6190" r="25357" b="11112"/>
          <a:stretch/>
        </p:blipFill>
        <p:spPr>
          <a:xfrm>
            <a:off x="783771" y="2928257"/>
            <a:ext cx="3004457" cy="22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870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8038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Choose center pivot detection method + produce center pivot mask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Method for taking centroid pixels and turning them into polygons of CPIS, or come up with accuracy metric that doesn’t require polygons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which images to download from Planet Labs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Temporal resolution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Location (sampled by soy area)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Cloud and view angle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QuickBird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Planet Scope satellite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calibrating Planet Labs imagery to other satellite data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0235" y="2599765"/>
            <a:ext cx="439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(for soy)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112902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with commercial 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Requested quote from Satellite Imaging Corp (</a:t>
            </a:r>
            <a:r>
              <a:rPr lang="en-US" dirty="0" err="1"/>
              <a:t>QuickBird</a:t>
            </a:r>
            <a:r>
              <a:rPr lang="en-US" dirty="0"/>
              <a:t>) – but was directed to </a:t>
            </a:r>
            <a:r>
              <a:rPr lang="en-US" dirty="0" err="1"/>
              <a:t>PlanetLabs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Images searchable on </a:t>
            </a:r>
            <a:r>
              <a:rPr lang="en-US" dirty="0" err="1"/>
              <a:t>LandInfo</a:t>
            </a:r>
            <a:r>
              <a:rPr lang="en-US" dirty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GeoEye-1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IKONOS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RapidEye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/Dove (Planet Labs)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Planet Labs satellites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 (Planet Labs, 3m)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Labs, 5m) – requested </a:t>
            </a:r>
            <a:r>
              <a:rPr lang="en-US" dirty="0" err="1"/>
              <a:t>QuickBird</a:t>
            </a:r>
            <a:r>
              <a:rPr lang="en-US" dirty="0"/>
              <a:t> quote from Satellite Imaging Corp, redirected to </a:t>
            </a:r>
            <a:r>
              <a:rPr lang="en-US" dirty="0" err="1"/>
              <a:t>PlanetLabs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883" y="43608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Prices: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SPOT 6: $2.38/km2 with a minimum order of 100km2.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RapidEye</a:t>
            </a:r>
            <a:r>
              <a:rPr lang="en-US" dirty="0"/>
              <a:t>: $1.28/km2 wit minimum order of $5,000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WorldView2: $12.25/km2</a:t>
            </a:r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235" y="2599765"/>
            <a:ext cx="5050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(center pivot)</a:t>
            </a:r>
          </a:p>
        </p:txBody>
      </p:sp>
    </p:spTree>
    <p:extLst>
      <p:ext uri="{BB962C8B-B14F-4D97-AF65-F5344CB8AC3E}">
        <p14:creationId xmlns:p14="http://schemas.microsoft.com/office/powerpoint/2010/main" val="2564143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96F7D-6FE2-49A9-879E-6688B54DF401}"/>
              </a:ext>
            </a:extLst>
          </p:cNvPr>
          <p:cNvSpPr txBox="1"/>
          <p:nvPr/>
        </p:nvSpPr>
        <p:spPr>
          <a:xfrm>
            <a:off x="-1" y="76359"/>
            <a:ext cx="8113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Pivot Edge detection method</a:t>
            </a:r>
          </a:p>
          <a:p>
            <a:r>
              <a:rPr lang="en-US" dirty="0"/>
              <a:t>Set up accuracy assessment/method tuning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Randomly select 10 center pivot locations in 2014</a:t>
            </a:r>
          </a:p>
          <a:p>
            <a:pPr marL="342900" indent="-342900">
              <a:buAutoNum type="arabicPeriod"/>
            </a:pPr>
            <a:r>
              <a:rPr lang="en-US" dirty="0"/>
              <a:t>Take 2m radius circle around the randomly selected center pivot</a:t>
            </a:r>
          </a:p>
          <a:p>
            <a:pPr marL="342900" indent="-342900">
              <a:buAutoNum type="arabicPeriod"/>
            </a:pPr>
            <a:r>
              <a:rPr lang="en-US" dirty="0"/>
              <a:t>Do </a:t>
            </a:r>
            <a:r>
              <a:rPr lang="en-US" dirty="0" err="1"/>
              <a:t>reduceToVector</a:t>
            </a:r>
            <a:r>
              <a:rPr lang="en-US" dirty="0"/>
              <a:t> (computationally intensive!)</a:t>
            </a:r>
          </a:p>
          <a:p>
            <a:pPr marL="342900" indent="-342900">
              <a:buAutoNum type="arabicPeriod"/>
            </a:pPr>
            <a:r>
              <a:rPr lang="en-US" dirty="0"/>
              <a:t>Check overlap/nonoverlap of centroids with reported 2014 center pivot depending on:</a:t>
            </a:r>
          </a:p>
          <a:p>
            <a:pPr marL="800100" lvl="1" indent="-342900">
              <a:buAutoNum type="arabicPeriod"/>
            </a:pPr>
            <a:r>
              <a:rPr lang="en-US" dirty="0"/>
              <a:t>Kernel size(s)</a:t>
            </a:r>
          </a:p>
          <a:p>
            <a:pPr marL="800100" lvl="1" indent="-342900">
              <a:buAutoNum type="arabicPeriod"/>
            </a:pPr>
            <a:r>
              <a:rPr lang="en-US" dirty="0"/>
              <a:t>Landsat 8 day vs 32 day</a:t>
            </a:r>
          </a:p>
          <a:p>
            <a:pPr marL="800100" lvl="1" indent="-342900">
              <a:buAutoNum type="arabicPeriod"/>
            </a:pPr>
            <a:r>
              <a:rPr lang="en-US" dirty="0"/>
              <a:t>Date of Landsat image</a:t>
            </a:r>
          </a:p>
          <a:p>
            <a:pPr marL="800100" lvl="1" indent="-342900">
              <a:buAutoNum type="arabicPeriod"/>
            </a:pPr>
            <a:r>
              <a:rPr lang="en-US" dirty="0"/>
              <a:t>Landsat image edge cleaning method</a:t>
            </a:r>
          </a:p>
          <a:p>
            <a:pPr marL="800100" lvl="1" indent="-342900">
              <a:buAutoNum type="arabicPeriod"/>
            </a:pPr>
            <a:r>
              <a:rPr lang="en-US" dirty="0"/>
              <a:t>Location in Brazil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5D15-8EA3-49F5-95CC-BEDB07A13943}"/>
              </a:ext>
            </a:extLst>
          </p:cNvPr>
          <p:cNvGrpSpPr/>
          <p:nvPr/>
        </p:nvGrpSpPr>
        <p:grpSpPr>
          <a:xfrm>
            <a:off x="8418696" y="317540"/>
            <a:ext cx="3645243" cy="3719385"/>
            <a:chOff x="8179637" y="332481"/>
            <a:chExt cx="3645243" cy="3719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4FCB35-E735-4B3D-8B6E-F3C26EBD7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24" t="24144" r="38277" b="21622"/>
            <a:stretch/>
          </p:blipFill>
          <p:spPr>
            <a:xfrm>
              <a:off x="8179637" y="332481"/>
              <a:ext cx="3645243" cy="3719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0147B5-D867-44C6-B50D-053D7D14EC4A}"/>
                </a:ext>
              </a:extLst>
            </p:cNvPr>
            <p:cNvSpPr txBox="1"/>
            <p:nvPr/>
          </p:nvSpPr>
          <p:spPr>
            <a:xfrm>
              <a:off x="8179637" y="332481"/>
              <a:ext cx="2717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2014 reported center pivot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7027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D4E7C-A915-404B-8E47-40F9D45D16A4}"/>
              </a:ext>
            </a:extLst>
          </p:cNvPr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B17187-77CB-49A6-9EE7-E113FAC9D903}"/>
              </a:ext>
            </a:extLst>
          </p:cNvPr>
          <p:cNvSpPr/>
          <p:nvPr/>
        </p:nvSpPr>
        <p:spPr>
          <a:xfrm>
            <a:off x="86134" y="135568"/>
            <a:ext cx="11988102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reduceToVectors</a:t>
            </a:r>
            <a:r>
              <a:rPr lang="en-US" sz="1600" dirty="0"/>
              <a:t>() and scaling notes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number of detected CP depends on the scale used during </a:t>
            </a:r>
            <a:r>
              <a:rPr lang="en-US" sz="1600" dirty="0" err="1"/>
              <a:t>reduceToVectors</a:t>
            </a:r>
            <a:r>
              <a:rPr lang="en-US" sz="1600" dirty="0"/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ability to ‘see’ the red detected image pixels also depends on the scale; did </a:t>
            </a:r>
            <a:r>
              <a:rPr lang="en-US" sz="1600" dirty="0" err="1"/>
              <a:t>reproject</a:t>
            </a:r>
            <a:r>
              <a:rPr lang="en-US" sz="1600" dirty="0"/>
              <a:t>() to 500m to see dots that didn’t appear at 30m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 the same center pivot image, when add area of detected center pivot at 30m scale, get area of zero; at 500m scale, get area of 1km2. why?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NOTE that because I’m using a temporal composite, the </a:t>
            </a:r>
            <a:r>
              <a:rPr lang="en-US" sz="1600" dirty="0" err="1"/>
              <a:t>image.projection</a:t>
            </a:r>
            <a:r>
              <a:rPr lang="en-US" sz="1600" dirty="0"/>
              <a:t>().</a:t>
            </a:r>
            <a:r>
              <a:rPr lang="en-US" sz="1600" dirty="0" err="1"/>
              <a:t>nominalScale</a:t>
            </a:r>
            <a:r>
              <a:rPr lang="en-US" sz="1600" dirty="0"/>
              <a:t>() is 110 km/pixel!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do the result of </a:t>
            </a:r>
            <a:r>
              <a:rPr lang="en-US" sz="1600" dirty="0" err="1"/>
              <a:t>reduceToVectors</a:t>
            </a:r>
            <a:r>
              <a:rPr lang="en-US" sz="1600" dirty="0"/>
              <a:t>() and </a:t>
            </a:r>
            <a:r>
              <a:rPr lang="en-US" sz="1600" dirty="0" err="1"/>
              <a:t>reduceRegion</a:t>
            </a:r>
            <a:r>
              <a:rPr lang="en-US" sz="1600" dirty="0"/>
              <a:t>() change based on the scale used?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 do the red dots disappear from </a:t>
            </a:r>
            <a:r>
              <a:rPr lang="en-US" sz="1600" dirty="0" err="1"/>
              <a:t>Map.addLayer</a:t>
            </a:r>
            <a:r>
              <a:rPr lang="en-US" sz="1600" dirty="0"/>
              <a:t>() at low scales (i.e. at 493m, it disappears but at 495m it’s still there). Similarly, at 494m the </a:t>
            </a:r>
            <a:r>
              <a:rPr lang="en-US" sz="1600" dirty="0" err="1"/>
              <a:t>reduceregion</a:t>
            </a:r>
            <a:r>
              <a:rPr lang="en-US" sz="1600" dirty="0"/>
              <a:t>() area is zero; at 495m it’s about 1km2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E9BC74-808B-4A3B-B491-975E62DF4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4" t="59535" r="29797" b="9767"/>
          <a:stretch/>
        </p:blipFill>
        <p:spPr>
          <a:xfrm>
            <a:off x="1190845" y="3211032"/>
            <a:ext cx="4497573" cy="21052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D1828F-19A7-4A9E-9D5A-7007257792FE}"/>
              </a:ext>
            </a:extLst>
          </p:cNvPr>
          <p:cNvSpPr/>
          <p:nvPr/>
        </p:nvSpPr>
        <p:spPr>
          <a:xfrm>
            <a:off x="6750573" y="3477130"/>
            <a:ext cx="53236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Blue = detected CP pixels, </a:t>
            </a:r>
            <a:r>
              <a:rPr lang="en-US" sz="1400" dirty="0" err="1"/>
              <a:t>reprojected</a:t>
            </a:r>
            <a:r>
              <a:rPr lang="en-US" sz="1400" dirty="0"/>
              <a:t> to 500m scale</a:t>
            </a:r>
          </a:p>
          <a:p>
            <a:r>
              <a:rPr lang="en-US" sz="1400" dirty="0"/>
              <a:t>Red = ‘original’ detected CP pixels (not </a:t>
            </a:r>
            <a:r>
              <a:rPr lang="en-US" sz="1400" dirty="0" err="1"/>
              <a:t>reprojected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Cirlce</a:t>
            </a:r>
            <a:r>
              <a:rPr lang="en-US" sz="1400" dirty="0"/>
              <a:t>: = 2km buffer around randomly chosen reported CP. </a:t>
            </a:r>
          </a:p>
          <a:p>
            <a:endParaRPr lang="en-US" sz="1400" dirty="0"/>
          </a:p>
          <a:p>
            <a:r>
              <a:rPr lang="en-US" sz="1400" dirty="0"/>
              <a:t>Similarly, no CPs were ‘detected’ at 30m </a:t>
            </a:r>
            <a:r>
              <a:rPr lang="en-US" sz="1400" dirty="0" err="1"/>
              <a:t>reduceToVectors</a:t>
            </a:r>
            <a:r>
              <a:rPr lang="en-US" sz="1400" dirty="0"/>
              <a:t>, but four were detected at 500m </a:t>
            </a:r>
            <a:r>
              <a:rPr lang="en-US" sz="1400" dirty="0" err="1"/>
              <a:t>reduceToVectors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14231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2461BF-5314-423B-B37B-4D84AEC0829E}"/>
              </a:ext>
            </a:extLst>
          </p:cNvPr>
          <p:cNvSpPr/>
          <p:nvPr/>
        </p:nvSpPr>
        <p:spPr>
          <a:xfrm>
            <a:off x="0" y="0"/>
            <a:ext cx="3553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reduceToVectors</a:t>
            </a:r>
            <a:r>
              <a:rPr lang="en-US" dirty="0"/>
              <a:t>() and scaling notes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A860C9-974D-48EF-8BCA-64446E5B9706}"/>
              </a:ext>
            </a:extLst>
          </p:cNvPr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0FC97-5894-4FD3-9524-096D5D65F0C5}"/>
              </a:ext>
            </a:extLst>
          </p:cNvPr>
          <p:cNvGrpSpPr/>
          <p:nvPr/>
        </p:nvGrpSpPr>
        <p:grpSpPr>
          <a:xfrm>
            <a:off x="7935844" y="4512930"/>
            <a:ext cx="3951403" cy="2163063"/>
            <a:chOff x="5780426" y="1694607"/>
            <a:chExt cx="3951403" cy="216306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3EE57F6-7878-4153-9BA7-01D73DC8C5DE}"/>
                </a:ext>
              </a:extLst>
            </p:cNvPr>
            <p:cNvSpPr/>
            <p:nvPr/>
          </p:nvSpPr>
          <p:spPr>
            <a:xfrm>
              <a:off x="5780426" y="1694607"/>
              <a:ext cx="395140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1000m</a:t>
              </a:r>
            </a:p>
            <a:p>
              <a:r>
                <a:rPr lang="en-US" sz="1400" dirty="0"/>
                <a:t>Center pivot detected in test area: 1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7D95214-0197-48AC-B7C3-AEBCEEEEF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429" t="50000" r="31071" b="22381"/>
            <a:stretch/>
          </p:blipFill>
          <p:spPr>
            <a:xfrm>
              <a:off x="6019800" y="2268302"/>
              <a:ext cx="2813366" cy="158936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26B5378-2EB5-4F73-A8DC-DFA9ACDA6603}"/>
              </a:ext>
            </a:extLst>
          </p:cNvPr>
          <p:cNvGrpSpPr/>
          <p:nvPr/>
        </p:nvGrpSpPr>
        <p:grpSpPr>
          <a:xfrm>
            <a:off x="3861296" y="2406725"/>
            <a:ext cx="3860031" cy="2078127"/>
            <a:chOff x="-1" y="1621971"/>
            <a:chExt cx="3860031" cy="207812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F77C3C0-7F39-4EA8-A40F-184EF91BFB2E}"/>
                </a:ext>
              </a:extLst>
            </p:cNvPr>
            <p:cNvSpPr/>
            <p:nvPr/>
          </p:nvSpPr>
          <p:spPr>
            <a:xfrm>
              <a:off x="-1" y="1621971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500m</a:t>
              </a:r>
            </a:p>
            <a:p>
              <a:r>
                <a:rPr lang="en-US" sz="1400" dirty="0"/>
                <a:t>Center pivot detected in test area: 4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676694-1AF2-4AC7-B6CE-7F50373E3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643" t="52857" r="33929" b="19524"/>
            <a:stretch/>
          </p:blipFill>
          <p:spPr>
            <a:xfrm>
              <a:off x="250918" y="2082298"/>
              <a:ext cx="2752120" cy="16178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3D7E3D9-D5DB-462A-AD93-8F5C5EEFF665}"/>
              </a:ext>
            </a:extLst>
          </p:cNvPr>
          <p:cNvGrpSpPr/>
          <p:nvPr/>
        </p:nvGrpSpPr>
        <p:grpSpPr>
          <a:xfrm>
            <a:off x="1265" y="369332"/>
            <a:ext cx="3860031" cy="1829119"/>
            <a:chOff x="195942" y="4394145"/>
            <a:chExt cx="3860031" cy="182911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332F0C2-DB0F-43D7-8D7C-242807C8CD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1429" t="56190" r="32857" b="20001"/>
            <a:stretch/>
          </p:blipFill>
          <p:spPr>
            <a:xfrm>
              <a:off x="342863" y="4917365"/>
              <a:ext cx="2507326" cy="1305899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C103D9-9C01-425E-979E-6C16679D0152}"/>
                </a:ext>
              </a:extLst>
            </p:cNvPr>
            <p:cNvSpPr/>
            <p:nvPr/>
          </p:nvSpPr>
          <p:spPr>
            <a:xfrm>
              <a:off x="195942" y="4394145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300m</a:t>
              </a:r>
            </a:p>
            <a:p>
              <a:r>
                <a:rPr lang="en-US" sz="1400" dirty="0"/>
                <a:t>Center pivot detected in test area: 0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00B18E3-317E-4D59-BBAE-B922E3E203AC}"/>
              </a:ext>
            </a:extLst>
          </p:cNvPr>
          <p:cNvGrpSpPr/>
          <p:nvPr/>
        </p:nvGrpSpPr>
        <p:grpSpPr>
          <a:xfrm>
            <a:off x="3817650" y="424819"/>
            <a:ext cx="4443524" cy="1813218"/>
            <a:chOff x="5871798" y="4394145"/>
            <a:chExt cx="4443524" cy="1813218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88EE32-1354-4612-9F9F-10042DCCA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1876" t="57619" r="30624" b="21111"/>
            <a:stretch/>
          </p:blipFill>
          <p:spPr>
            <a:xfrm>
              <a:off x="5985988" y="4917365"/>
              <a:ext cx="2965071" cy="128999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61847-20D0-4244-9EF7-ADF016E07917}"/>
                </a:ext>
              </a:extLst>
            </p:cNvPr>
            <p:cNvSpPr/>
            <p:nvPr/>
          </p:nvSpPr>
          <p:spPr>
            <a:xfrm>
              <a:off x="5871798" y="4394145"/>
              <a:ext cx="444352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400m, 450m</a:t>
              </a:r>
            </a:p>
            <a:p>
              <a:r>
                <a:rPr lang="en-US" sz="1400" dirty="0"/>
                <a:t>Center pivot detected in test area: 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93CC11-DDE9-4451-AF4C-865C13639879}"/>
              </a:ext>
            </a:extLst>
          </p:cNvPr>
          <p:cNvGrpSpPr/>
          <p:nvPr/>
        </p:nvGrpSpPr>
        <p:grpSpPr>
          <a:xfrm>
            <a:off x="8330704" y="369332"/>
            <a:ext cx="4361771" cy="1787011"/>
            <a:chOff x="9548672" y="4222951"/>
            <a:chExt cx="4361771" cy="178701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E4118E1-8440-4491-9FED-A33353E13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036" t="58095" r="34196" b="20635"/>
            <a:stretch/>
          </p:blipFill>
          <p:spPr>
            <a:xfrm>
              <a:off x="10330542" y="4746171"/>
              <a:ext cx="2404975" cy="1263791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DC570DB-8737-4EA7-ACA5-CDD93C9364A6}"/>
                </a:ext>
              </a:extLst>
            </p:cNvPr>
            <p:cNvSpPr/>
            <p:nvPr/>
          </p:nvSpPr>
          <p:spPr>
            <a:xfrm>
              <a:off x="9548672" y="4222951"/>
              <a:ext cx="436177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480m, 490m</a:t>
              </a:r>
            </a:p>
            <a:p>
              <a:r>
                <a:rPr lang="en-US" sz="1400" dirty="0"/>
                <a:t>Center pivot detected in test area: 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750CA8-16E2-460A-B797-72A2DDAE60A3}"/>
              </a:ext>
            </a:extLst>
          </p:cNvPr>
          <p:cNvGrpSpPr/>
          <p:nvPr/>
        </p:nvGrpSpPr>
        <p:grpSpPr>
          <a:xfrm>
            <a:off x="-22473" y="2229151"/>
            <a:ext cx="3860031" cy="2147189"/>
            <a:chOff x="305953" y="3735482"/>
            <a:chExt cx="3860031" cy="214718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3195C85-328D-49B7-A9B9-95CE075CA0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41162" t="50000" r="31339" b="18730"/>
            <a:stretch/>
          </p:blipFill>
          <p:spPr>
            <a:xfrm>
              <a:off x="464849" y="4258702"/>
              <a:ext cx="2538997" cy="162396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54DB99B-873F-4B77-B052-60FB4F18990B}"/>
                </a:ext>
              </a:extLst>
            </p:cNvPr>
            <p:cNvSpPr/>
            <p:nvPr/>
          </p:nvSpPr>
          <p:spPr>
            <a:xfrm>
              <a:off x="305953" y="3735482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495m</a:t>
              </a:r>
            </a:p>
            <a:p>
              <a:r>
                <a:rPr lang="en-US" sz="1400" dirty="0"/>
                <a:t>Center pivot detected in test area: 4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60689E2-5993-4A0E-8F00-B5631E580779}"/>
              </a:ext>
            </a:extLst>
          </p:cNvPr>
          <p:cNvGrpSpPr/>
          <p:nvPr/>
        </p:nvGrpSpPr>
        <p:grpSpPr>
          <a:xfrm>
            <a:off x="8137893" y="2413896"/>
            <a:ext cx="3860031" cy="2018704"/>
            <a:chOff x="10453026" y="2000446"/>
            <a:chExt cx="3860031" cy="201870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3597B00-F4AB-484A-8F03-65E4B7FF8F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3393" t="55873" r="34170" b="19842"/>
            <a:stretch/>
          </p:blipFill>
          <p:spPr>
            <a:xfrm>
              <a:off x="10500502" y="2473309"/>
              <a:ext cx="2538997" cy="154584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82F3571-AFAC-430E-9072-0BEAF6B394E2}"/>
                </a:ext>
              </a:extLst>
            </p:cNvPr>
            <p:cNvSpPr/>
            <p:nvPr/>
          </p:nvSpPr>
          <p:spPr>
            <a:xfrm>
              <a:off x="10453026" y="2000446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600m</a:t>
              </a:r>
            </a:p>
            <a:p>
              <a:r>
                <a:rPr lang="en-US" sz="1400" dirty="0"/>
                <a:t>Center pivot detected in test area: 3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02DBD4E-8BA7-490A-8971-754933468F80}"/>
              </a:ext>
            </a:extLst>
          </p:cNvPr>
          <p:cNvGrpSpPr/>
          <p:nvPr/>
        </p:nvGrpSpPr>
        <p:grpSpPr>
          <a:xfrm>
            <a:off x="83040" y="4686747"/>
            <a:ext cx="3860031" cy="1927440"/>
            <a:chOff x="4443658" y="4993153"/>
            <a:chExt cx="3860031" cy="192744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FF345AD-BBF2-4190-9860-C4BB3AB12E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3256" t="55554" r="32829" b="20160"/>
            <a:stretch/>
          </p:blipFill>
          <p:spPr>
            <a:xfrm>
              <a:off x="4443658" y="5448833"/>
              <a:ext cx="2576565" cy="147176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976745F-4DFE-40A3-9F75-7DDBC8FAF232}"/>
                </a:ext>
              </a:extLst>
            </p:cNvPr>
            <p:cNvSpPr/>
            <p:nvPr/>
          </p:nvSpPr>
          <p:spPr>
            <a:xfrm>
              <a:off x="4443658" y="4993153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700m</a:t>
              </a:r>
            </a:p>
            <a:p>
              <a:r>
                <a:rPr lang="en-US" sz="1400" dirty="0"/>
                <a:t>Center pivot detected in test area: 3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FE8ABFC-CAC7-484F-9DA5-25F5332C519C}"/>
              </a:ext>
            </a:extLst>
          </p:cNvPr>
          <p:cNvGrpSpPr/>
          <p:nvPr/>
        </p:nvGrpSpPr>
        <p:grpSpPr>
          <a:xfrm>
            <a:off x="3931840" y="4673148"/>
            <a:ext cx="3860031" cy="2122502"/>
            <a:chOff x="8324531" y="4947170"/>
            <a:chExt cx="3860031" cy="2122502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70168AB-CA68-4E24-9F7F-D990C02C43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1871" t="56364" r="35427" b="17210"/>
            <a:stretch/>
          </p:blipFill>
          <p:spPr>
            <a:xfrm>
              <a:off x="8450329" y="5452982"/>
              <a:ext cx="2468942" cy="161669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75A6AB1-9DC0-4303-9AD7-2B55135BE39E}"/>
                </a:ext>
              </a:extLst>
            </p:cNvPr>
            <p:cNvSpPr/>
            <p:nvPr/>
          </p:nvSpPr>
          <p:spPr>
            <a:xfrm>
              <a:off x="8324531" y="4947170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800m</a:t>
              </a:r>
            </a:p>
            <a:p>
              <a:r>
                <a:rPr lang="en-US" sz="1400" dirty="0"/>
                <a:t>Center pivot detected in test area: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2275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E03755-0EB5-4B6D-B06E-336C63999ACF}"/>
              </a:ext>
            </a:extLst>
          </p:cNvPr>
          <p:cNvSpPr/>
          <p:nvPr/>
        </p:nvSpPr>
        <p:spPr>
          <a:xfrm>
            <a:off x="1" y="0"/>
            <a:ext cx="120331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reduceToVectors</a:t>
            </a:r>
            <a:r>
              <a:rPr lang="en-US" dirty="0"/>
              <a:t>() and scaling notes: for Kansas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Reprojecting</a:t>
            </a:r>
            <a:r>
              <a:rPr lang="en-US" dirty="0"/>
              <a:t> to 500m scale misses a lot of detected center pivots.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over Brazil, doing </a:t>
            </a:r>
            <a:r>
              <a:rPr lang="en-US" dirty="0" err="1"/>
              <a:t>reduceToVectors</a:t>
            </a:r>
            <a:r>
              <a:rPr lang="en-US" dirty="0"/>
              <a:t>() at 30m scale still produces results and the blue doesn’t seem to be completely offset after reprojection()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136646C-BB34-4685-9821-1EC9BED91F26}"/>
              </a:ext>
            </a:extLst>
          </p:cNvPr>
          <p:cNvGrpSpPr/>
          <p:nvPr/>
        </p:nvGrpSpPr>
        <p:grpSpPr>
          <a:xfrm>
            <a:off x="350195" y="1011357"/>
            <a:ext cx="4727108" cy="2908889"/>
            <a:chOff x="680935" y="369332"/>
            <a:chExt cx="4727108" cy="29088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A5C0A6-DD57-43B7-83E8-F6924D430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1223" t="39858" r="23644" b="36879"/>
            <a:stretch/>
          </p:blipFill>
          <p:spPr>
            <a:xfrm>
              <a:off x="680935" y="817123"/>
              <a:ext cx="4727108" cy="2461098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201F485-0437-43BC-9EF3-CCB16C5A8006}"/>
                </a:ext>
              </a:extLst>
            </p:cNvPr>
            <p:cNvSpPr/>
            <p:nvPr/>
          </p:nvSpPr>
          <p:spPr>
            <a:xfrm>
              <a:off x="1114473" y="369332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500m</a:t>
              </a:r>
            </a:p>
            <a:p>
              <a:r>
                <a:rPr lang="en-US" sz="1400" dirty="0"/>
                <a:t>Center pivot detected in test area: 112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91C819B-A690-4567-AE00-AB4F869C5BCC}"/>
              </a:ext>
            </a:extLst>
          </p:cNvPr>
          <p:cNvGrpSpPr/>
          <p:nvPr/>
        </p:nvGrpSpPr>
        <p:grpSpPr>
          <a:xfrm>
            <a:off x="6451715" y="1181591"/>
            <a:ext cx="3860032" cy="2247409"/>
            <a:chOff x="6694906" y="1011357"/>
            <a:chExt cx="3860032" cy="22474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F482B3A-E31F-44E8-BAD2-74395B90D2A7}"/>
                </a:ext>
              </a:extLst>
            </p:cNvPr>
            <p:cNvSpPr/>
            <p:nvPr/>
          </p:nvSpPr>
          <p:spPr>
            <a:xfrm>
              <a:off x="6694907" y="1011357"/>
              <a:ext cx="38600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 err="1"/>
                <a:t>reduceToVectors</a:t>
              </a:r>
              <a:r>
                <a:rPr lang="en-US" sz="1400" dirty="0"/>
                <a:t>() and reprojection() scale = 500m</a:t>
              </a:r>
            </a:p>
            <a:p>
              <a:r>
                <a:rPr lang="en-US" sz="1400" dirty="0"/>
                <a:t>Center pivot detected in test area: 102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1C3C6E0-B33E-465D-81DA-C3572667AA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607" t="60568" r="25733" b="13191"/>
            <a:stretch/>
          </p:blipFill>
          <p:spPr>
            <a:xfrm>
              <a:off x="6694906" y="1459148"/>
              <a:ext cx="3860031" cy="179961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5B4B0D2-5272-48C6-BBBE-34B390A8C1DF}"/>
              </a:ext>
            </a:extLst>
          </p:cNvPr>
          <p:cNvGrpSpPr/>
          <p:nvPr/>
        </p:nvGrpSpPr>
        <p:grpSpPr>
          <a:xfrm>
            <a:off x="3841212" y="4259280"/>
            <a:ext cx="3837012" cy="2294292"/>
            <a:chOff x="4747216" y="4213831"/>
            <a:chExt cx="3837012" cy="22942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8B051C-0E05-493F-912C-F4D8DFD0C9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255" t="56029" r="34016" b="14747"/>
            <a:stretch/>
          </p:blipFill>
          <p:spPr>
            <a:xfrm>
              <a:off x="4922196" y="4503906"/>
              <a:ext cx="3258766" cy="2004217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28DFF49-932F-4081-A92A-EA14F8CF3F8A}"/>
                </a:ext>
              </a:extLst>
            </p:cNvPr>
            <p:cNvSpPr/>
            <p:nvPr/>
          </p:nvSpPr>
          <p:spPr>
            <a:xfrm>
              <a:off x="4747216" y="4213831"/>
              <a:ext cx="383701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Even in Kansas, heterogeneous fields are detected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75DAB37-9F08-40DA-B38D-2C2B27C9EDC7}"/>
              </a:ext>
            </a:extLst>
          </p:cNvPr>
          <p:cNvSpPr/>
          <p:nvPr/>
        </p:nvSpPr>
        <p:spPr>
          <a:xfrm>
            <a:off x="8889150" y="6547352"/>
            <a:ext cx="31440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Example</a:t>
            </a:r>
          </a:p>
        </p:txBody>
      </p:sp>
    </p:spTree>
    <p:extLst>
      <p:ext uri="{BB962C8B-B14F-4D97-AF65-F5344CB8AC3E}">
        <p14:creationId xmlns:p14="http://schemas.microsoft.com/office/powerpoint/2010/main" val="793836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4C74E3-AB4C-4B6B-B3D5-0A1C26E12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3" t="65370" r="23485" b="3688"/>
          <a:stretch/>
        </p:blipFill>
        <p:spPr>
          <a:xfrm>
            <a:off x="259134" y="485032"/>
            <a:ext cx="6949005" cy="27542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D874751-C20F-4112-B4DA-AAF69DFC9A10}"/>
              </a:ext>
            </a:extLst>
          </p:cNvPr>
          <p:cNvSpPr/>
          <p:nvPr/>
        </p:nvSpPr>
        <p:spPr>
          <a:xfrm>
            <a:off x="0" y="0"/>
            <a:ext cx="6140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Brazil center pivot edge detection: using EVI in September 2013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FB3B8-765C-48A4-B602-F7DBE4E212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633" t="64823" r="22288" b="2128"/>
          <a:stretch/>
        </p:blipFill>
        <p:spPr>
          <a:xfrm>
            <a:off x="259134" y="4201317"/>
            <a:ext cx="5496128" cy="22665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46FE1F-6120-4D3C-8F48-5833CAB3686F}"/>
              </a:ext>
            </a:extLst>
          </p:cNvPr>
          <p:cNvSpPr/>
          <p:nvPr/>
        </p:nvSpPr>
        <p:spPr>
          <a:xfrm>
            <a:off x="7240892" y="485032"/>
            <a:ext cx="46919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 parts actually captured the green center pivots well, but projecting to 500m created something completely offset from original red dots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When </a:t>
            </a:r>
            <a:r>
              <a:rPr lang="en-US" sz="1400" dirty="0" err="1"/>
              <a:t>reprojecting</a:t>
            </a:r>
            <a:r>
              <a:rPr lang="en-US" sz="1400" dirty="0"/>
              <a:t> and doing </a:t>
            </a:r>
            <a:r>
              <a:rPr lang="en-US" sz="1400" dirty="0" err="1"/>
              <a:t>reduceToVectors</a:t>
            </a:r>
            <a:r>
              <a:rPr lang="en-US" sz="1400" dirty="0"/>
              <a:t> at 30m, unlike before, actually got some blue (post reprojection) dots and got nine actual detected CP features – takeaway: the </a:t>
            </a:r>
            <a:r>
              <a:rPr lang="en-US" sz="1400" dirty="0" err="1"/>
              <a:t>reduceToVectors</a:t>
            </a:r>
            <a:r>
              <a:rPr lang="en-US" sz="1400" dirty="0"/>
              <a:t>() should be done at 30m and probably at start or end of growing season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TAKEAWAY: do </a:t>
            </a:r>
            <a:r>
              <a:rPr lang="en-US" sz="1400" dirty="0" err="1"/>
              <a:t>reduceToVectors</a:t>
            </a:r>
            <a:r>
              <a:rPr lang="en-US" sz="1400" dirty="0"/>
              <a:t>() analysis at 30m scale. If the area actually has obvious center pivots, </a:t>
            </a:r>
            <a:r>
              <a:rPr lang="en-US" sz="1400" dirty="0" err="1"/>
              <a:t>reduceToVectors</a:t>
            </a:r>
            <a:r>
              <a:rPr lang="en-US" sz="1400" dirty="0"/>
              <a:t>() and reprojection() will pick them up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C635C-14C3-426A-9744-AB3194E280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85" t="59574" r="50000" b="18582"/>
          <a:stretch/>
        </p:blipFill>
        <p:spPr>
          <a:xfrm>
            <a:off x="6096000" y="4201317"/>
            <a:ext cx="5425966" cy="22665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098B9C2-ACDD-4A8C-9542-248AF2CD0759}"/>
              </a:ext>
            </a:extLst>
          </p:cNvPr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FD168A-5DB4-44F8-91D5-3F8E2F2322D5}"/>
              </a:ext>
            </a:extLst>
          </p:cNvPr>
          <p:cNvSpPr/>
          <p:nvPr/>
        </p:nvSpPr>
        <p:spPr>
          <a:xfrm>
            <a:off x="2096532" y="3893540"/>
            <a:ext cx="18213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Reprojected</a:t>
            </a:r>
            <a:r>
              <a:rPr lang="en-US" sz="1400" dirty="0"/>
              <a:t>() at 500m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16CBB8-E7E1-4BE3-A435-222F4774D20A}"/>
              </a:ext>
            </a:extLst>
          </p:cNvPr>
          <p:cNvSpPr/>
          <p:nvPr/>
        </p:nvSpPr>
        <p:spPr>
          <a:xfrm>
            <a:off x="7803386" y="3893539"/>
            <a:ext cx="1729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Reprojected</a:t>
            </a:r>
            <a:r>
              <a:rPr lang="en-US" sz="1400" dirty="0"/>
              <a:t>() at 30m</a:t>
            </a:r>
          </a:p>
        </p:txBody>
      </p:sp>
    </p:spTree>
    <p:extLst>
      <p:ext uri="{BB962C8B-B14F-4D97-AF65-F5344CB8AC3E}">
        <p14:creationId xmlns:p14="http://schemas.microsoft.com/office/powerpoint/2010/main" val="261589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1749</TotalTime>
  <Words>967</Words>
  <Application>Microsoft Office PowerPoint</Application>
  <PresentationFormat>Widescreen</PresentationFormat>
  <Paragraphs>103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90</cp:revision>
  <dcterms:created xsi:type="dcterms:W3CDTF">2019-01-21T19:25:17Z</dcterms:created>
  <dcterms:modified xsi:type="dcterms:W3CDTF">2019-01-28T22:21:48Z</dcterms:modified>
</cp:coreProperties>
</file>